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2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7"/>
  <c:chart>
    <c:plotArea>
      <c:layout>
        <c:manualLayout>
          <c:layoutTarget val="inner"/>
          <c:xMode val="edge"/>
          <c:yMode val="edge"/>
          <c:x val="0.17031889763779545"/>
          <c:y val="3.5587564458657781E-2"/>
          <c:w val="0.81707633420822401"/>
          <c:h val="0.8141774468770514"/>
        </c:manualLayout>
      </c:layout>
      <c:barChart>
        <c:barDir val="col"/>
        <c:grouping val="clustered"/>
        <c:ser>
          <c:idx val="0"/>
          <c:order val="0"/>
          <c:cat>
            <c:strRef>
              <c:f>'[Chart in Microsoft Office Word]Sheet1'!$A$2:$A$6</c:f>
              <c:strCache>
                <c:ptCount val="5"/>
                <c:pt idx="0">
                  <c:v>Artitekture</c:v>
                </c:pt>
                <c:pt idx="1">
                  <c:v>Mjekesi</c:v>
                </c:pt>
                <c:pt idx="2">
                  <c:v>Juridik</c:v>
                </c:pt>
                <c:pt idx="3">
                  <c:v>Ekonomik</c:v>
                </c:pt>
                <c:pt idx="4">
                  <c:v>informatike</c:v>
                </c:pt>
              </c:strCache>
            </c:strRef>
          </c:cat>
          <c:val>
            <c:numRef>
              <c:f>'[Chart in Microsoft Office Word]Sheet1'!$B$2:$B$6</c:f>
              <c:numCache>
                <c:formatCode>General</c:formatCode>
                <c:ptCount val="5"/>
                <c:pt idx="0">
                  <c:v>10</c:v>
                </c:pt>
                <c:pt idx="1">
                  <c:v>30</c:v>
                </c:pt>
                <c:pt idx="2">
                  <c:v>25</c:v>
                </c:pt>
                <c:pt idx="3">
                  <c:v>20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cat>
            <c:strRef>
              <c:f>'[Chart in Microsoft Office Word]Sheet1'!$A$2:$A$6</c:f>
              <c:strCache>
                <c:ptCount val="5"/>
                <c:pt idx="0">
                  <c:v>Artitekture</c:v>
                </c:pt>
                <c:pt idx="1">
                  <c:v>Mjekesi</c:v>
                </c:pt>
                <c:pt idx="2">
                  <c:v>Juridik</c:v>
                </c:pt>
                <c:pt idx="3">
                  <c:v>Ekonomik</c:v>
                </c:pt>
                <c:pt idx="4">
                  <c:v>informatike</c:v>
                </c:pt>
              </c:strCache>
            </c:strRef>
          </c:cat>
          <c:val>
            <c:numRef>
              <c:f>'[Chart in Microsoft Office Word]Sheet1'!$C$2:$C$6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cat>
            <c:strRef>
              <c:f>'[Chart in Microsoft Office Word]Sheet1'!$A$2:$A$6</c:f>
              <c:strCache>
                <c:ptCount val="5"/>
                <c:pt idx="0">
                  <c:v>Artitekture</c:v>
                </c:pt>
                <c:pt idx="1">
                  <c:v>Mjekesi</c:v>
                </c:pt>
                <c:pt idx="2">
                  <c:v>Juridik</c:v>
                </c:pt>
                <c:pt idx="3">
                  <c:v>Ekonomik</c:v>
                </c:pt>
                <c:pt idx="4">
                  <c:v>informatike</c:v>
                </c:pt>
              </c:strCache>
            </c:strRef>
          </c:cat>
          <c:val>
            <c:numRef>
              <c:f>'[Chart in Microsoft Office Word]Sheet1'!$D$2:$D$6</c:f>
              <c:numCache>
                <c:formatCode>General</c:formatCode>
                <c:ptCount val="5"/>
              </c:numCache>
            </c:numRef>
          </c:val>
        </c:ser>
        <c:axId val="131577728"/>
        <c:axId val="131993600"/>
      </c:barChart>
      <c:catAx>
        <c:axId val="1315777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Deget</a:t>
                </a:r>
                <a:r>
                  <a:rPr lang="en-US" baseline="0"/>
                  <a:t> e shkolles se larte</a:t>
                </a:r>
                <a:endParaRPr lang="en-US"/>
              </a:p>
            </c:rich>
          </c:tx>
          <c:layout/>
        </c:title>
        <c:tickLblPos val="nextTo"/>
        <c:crossAx val="131993600"/>
        <c:crosses val="autoZero"/>
        <c:auto val="1"/>
        <c:lblAlgn val="ctr"/>
        <c:lblOffset val="100"/>
      </c:catAx>
      <c:valAx>
        <c:axId val="1319936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Numri</a:t>
                </a:r>
                <a:r>
                  <a:rPr lang="en-US" baseline="0"/>
                  <a:t> i maturanteve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131577728"/>
        <c:crosses val="autoZero"/>
        <c:crossBetween val="between"/>
      </c:valAx>
    </c:plotArea>
    <c:plotVisOnly val="1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'[Chart in Microsoft Office Word]Sheet1'!$C$10</c:f>
              <c:strCache>
                <c:ptCount val="1"/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'[Chart in Microsoft Office Word]Sheet1'!$B$11:$B$16</c:f>
              <c:strCache>
                <c:ptCount val="5"/>
                <c:pt idx="0">
                  <c:v>Artitekture</c:v>
                </c:pt>
                <c:pt idx="1">
                  <c:v>Mjekesi</c:v>
                </c:pt>
                <c:pt idx="2">
                  <c:v>Juridik</c:v>
                </c:pt>
                <c:pt idx="3">
                  <c:v>Ekonomik</c:v>
                </c:pt>
                <c:pt idx="4">
                  <c:v>Informatike</c:v>
                </c:pt>
              </c:strCache>
            </c:strRef>
          </c:cat>
          <c:val>
            <c:numRef>
              <c:f>'[Chart in Microsoft Office Word]Sheet1'!$C$11:$C$16</c:f>
              <c:numCache>
                <c:formatCode>General</c:formatCode>
                <c:ptCount val="6"/>
                <c:pt idx="0">
                  <c:v>10</c:v>
                </c:pt>
                <c:pt idx="1">
                  <c:v>30</c:v>
                </c:pt>
                <c:pt idx="2">
                  <c:v>25</c:v>
                </c:pt>
                <c:pt idx="3">
                  <c:v>20</c:v>
                </c:pt>
                <c:pt idx="4">
                  <c:v>15</c:v>
                </c:pt>
              </c:numCache>
            </c:numRef>
          </c:val>
        </c:ser>
        <c:dLbls>
          <c:showVal val="1"/>
          <c:showCatName val="1"/>
        </c:dLbls>
        <c:firstSliceAng val="0"/>
      </c:pieChart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C0FE917-84E6-4EDB-9B72-B4B7A211AE61}" type="datetimeFigureOut">
              <a:rPr lang="en-US" smtClean="0"/>
              <a:pPr/>
              <a:t>2/16/2015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7615FA4-3E3E-4B3E-BE89-C236ABC636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Document1!OLE_LINK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Document1!OLE_LINK1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Document1!OLE_LINK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1"/>
            <a:ext cx="8763000" cy="2590799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effectLst/>
              </a:rPr>
              <a:t>Tema:Statistikë</a:t>
            </a:r>
            <a:r>
              <a:rPr lang="en-US" dirty="0" smtClean="0">
                <a:effectLst/>
              </a:rPr>
              <a:t> </a:t>
            </a:r>
            <a:br>
              <a:rPr lang="en-US" dirty="0" smtClean="0">
                <a:effectLst/>
              </a:rPr>
            </a:br>
            <a:r>
              <a:rPr lang="en-US" sz="2400" dirty="0" smtClean="0">
                <a:effectLst/>
              </a:rPr>
              <a:t>-</a:t>
            </a:r>
            <a:r>
              <a:rPr lang="en-US" sz="2000" dirty="0" err="1" smtClean="0">
                <a:effectLst/>
              </a:rPr>
              <a:t>Paraqitja</a:t>
            </a:r>
            <a:r>
              <a:rPr lang="en-US" sz="2000" dirty="0" smtClean="0">
                <a:effectLst/>
              </a:rPr>
              <a:t> e </a:t>
            </a:r>
            <a:r>
              <a:rPr lang="en-US" sz="2000" dirty="0" err="1" smtClean="0">
                <a:effectLst/>
              </a:rPr>
              <a:t>të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dhënave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err="1" smtClean="0">
                <a:effectLst/>
              </a:rPr>
              <a:t>në</a:t>
            </a:r>
            <a:r>
              <a:rPr lang="en-US" sz="2000" dirty="0" smtClean="0">
                <a:effectLst/>
              </a:rPr>
              <a:t> diagram</a:t>
            </a:r>
            <a:r>
              <a:rPr lang="en-US" sz="2400" dirty="0" smtClean="0">
                <a:effectLst/>
              </a:rPr>
              <a:t>.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-</a:t>
            </a:r>
            <a:r>
              <a:rPr lang="en-US" sz="2400" dirty="0" err="1" smtClean="0">
                <a:effectLst/>
              </a:rPr>
              <a:t>Moda,Mesorja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dhe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Mesatarja</a:t>
            </a:r>
            <a:r>
              <a:rPr lang="en-US" sz="2400" dirty="0" smtClean="0">
                <a:effectLst/>
              </a:rPr>
              <a:t>.</a:t>
            </a:r>
            <a:endParaRPr lang="en-US" sz="24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Referenca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Myzemil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Osmani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Gjovalin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Daka.Matematika7_Shpia </a:t>
            </a:r>
            <a:r>
              <a:rPr lang="en-US" sz="1400" b="1" i="1" dirty="0" err="1" smtClean="0">
                <a:latin typeface="Times New Roman" pitchFamily="18" charset="0"/>
                <a:cs typeface="Times New Roman" pitchFamily="18" charset="0"/>
              </a:rPr>
              <a:t>Botuese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  “ALBAPAPE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R”</a:t>
            </a:r>
          </a:p>
          <a:p>
            <a:pPr algn="r"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Punuan:Sokol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Hupi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Kristjana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Dodani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1066800"/>
            <a:ext cx="42672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/>
          <a:p>
            <a:pPr algn="just"/>
            <a:r>
              <a:rPr lang="en-US" dirty="0" err="1" smtClean="0"/>
              <a:t>Statistika</a:t>
            </a:r>
            <a:r>
              <a:rPr lang="en-US" dirty="0" smtClean="0"/>
              <a:t>  </a:t>
            </a:r>
            <a:r>
              <a:rPr lang="en-US" dirty="0" err="1" smtClean="0"/>
              <a:t>ndërhyn</a:t>
            </a:r>
            <a:r>
              <a:rPr lang="en-US" dirty="0" smtClean="0"/>
              <a:t> sot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fushat</a:t>
            </a:r>
            <a:r>
              <a:rPr lang="en-US" dirty="0" smtClean="0"/>
              <a:t> e </a:t>
            </a:r>
            <a:r>
              <a:rPr lang="en-US" dirty="0" err="1" smtClean="0"/>
              <a:t>jetës</a:t>
            </a:r>
            <a:r>
              <a:rPr lang="en-US" dirty="0" smtClean="0"/>
              <a:t> 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shkencat</a:t>
            </a:r>
            <a:r>
              <a:rPr lang="en-US" dirty="0" smtClean="0"/>
              <a:t> </a:t>
            </a:r>
            <a:r>
              <a:rPr lang="en-US" dirty="0" err="1" smtClean="0"/>
              <a:t>sociale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bashkësi</a:t>
            </a:r>
            <a:r>
              <a:rPr lang="en-US" dirty="0" smtClean="0"/>
              <a:t> </a:t>
            </a:r>
            <a:r>
              <a:rPr lang="en-US" dirty="0" err="1" smtClean="0"/>
              <a:t>objektesh,dukurish</a:t>
            </a:r>
            <a:r>
              <a:rPr lang="en-US" dirty="0" smtClean="0"/>
              <a:t>, </a:t>
            </a:r>
            <a:r>
              <a:rPr lang="en-US" dirty="0" err="1" smtClean="0"/>
              <a:t>njerëzish</a:t>
            </a:r>
            <a:r>
              <a:rPr lang="en-US" dirty="0" smtClean="0"/>
              <a:t> </a:t>
            </a:r>
            <a:r>
              <a:rPr lang="en-US" dirty="0" err="1" smtClean="0"/>
              <a:t>etj..,që</a:t>
            </a:r>
            <a:r>
              <a:rPr lang="en-US" dirty="0" smtClean="0"/>
              <a:t> </a:t>
            </a:r>
            <a:r>
              <a:rPr lang="en-US" dirty="0" err="1" smtClean="0"/>
              <a:t>përbëjnë</a:t>
            </a:r>
            <a:r>
              <a:rPr lang="en-US" dirty="0" smtClean="0"/>
              <a:t>  </a:t>
            </a:r>
            <a:r>
              <a:rPr lang="en-US" dirty="0" err="1" smtClean="0"/>
              <a:t>bashkësin</a:t>
            </a:r>
            <a:r>
              <a:rPr lang="en-US" dirty="0" smtClean="0"/>
              <a:t> e </a:t>
            </a:r>
            <a:r>
              <a:rPr lang="en-US" dirty="0" err="1" smtClean="0"/>
              <a:t>përgjithëshme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b="1" dirty="0" err="1" smtClean="0"/>
              <a:t>popullim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Elementet</a:t>
            </a:r>
            <a:r>
              <a:rPr lang="en-US" dirty="0" smtClean="0"/>
              <a:t> e </a:t>
            </a:r>
            <a:r>
              <a:rPr lang="en-US" dirty="0" err="1" smtClean="0"/>
              <a:t>popullimit</a:t>
            </a:r>
            <a:r>
              <a:rPr lang="en-US" dirty="0" smtClean="0"/>
              <a:t> </a:t>
            </a:r>
            <a:r>
              <a:rPr lang="en-US" dirty="0" err="1" smtClean="0"/>
              <a:t>quhen</a:t>
            </a:r>
            <a:r>
              <a:rPr lang="en-US" dirty="0" smtClean="0"/>
              <a:t> </a:t>
            </a:r>
            <a:r>
              <a:rPr lang="en-US" b="1" dirty="0" err="1" smtClean="0"/>
              <a:t>individë</a:t>
            </a:r>
            <a:endParaRPr lang="en-US" b="1" dirty="0" smtClean="0"/>
          </a:p>
          <a:p>
            <a:r>
              <a:rPr lang="en-US" dirty="0" err="1" smtClean="0"/>
              <a:t>Tipari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studihet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matet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shprehet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numra</a:t>
            </a:r>
            <a:r>
              <a:rPr lang="en-US" dirty="0" smtClean="0"/>
              <a:t>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b="1" dirty="0" err="1" smtClean="0"/>
              <a:t>tiparë</a:t>
            </a:r>
            <a:r>
              <a:rPr lang="en-US" b="1" dirty="0" smtClean="0"/>
              <a:t> </a:t>
            </a:r>
            <a:r>
              <a:rPr lang="en-US" b="1" dirty="0" err="1" smtClean="0"/>
              <a:t>cilësor</a:t>
            </a:r>
            <a:r>
              <a:rPr lang="en-US" b="1" dirty="0" smtClean="0"/>
              <a:t>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228600" y="152400"/>
          <a:ext cx="8610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447800"/>
                <a:gridCol w="1371600"/>
                <a:gridCol w="1168400"/>
                <a:gridCol w="1435100"/>
                <a:gridCol w="1435100"/>
              </a:tblGrid>
              <a:tr h="730250">
                <a:tc>
                  <a:txBody>
                    <a:bodyPr/>
                    <a:lstStyle/>
                    <a:p>
                      <a:r>
                        <a:rPr lang="en-US" sz="1800" b="1" dirty="0" err="1" smtClean="0">
                          <a:latin typeface="Arial" pitchFamily="34" charset="0"/>
                          <a:cs typeface="Arial" pitchFamily="34" charset="0"/>
                        </a:rPr>
                        <a:t>Degët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Artitekture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Mjekesi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Juridik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Ekonimik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latin typeface="Arial" pitchFamily="34" charset="0"/>
                          <a:cs typeface="Arial" pitchFamily="34" charset="0"/>
                        </a:rPr>
                        <a:t>Informatik</a:t>
                      </a:r>
                      <a:endParaRPr lang="en-US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22350"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latin typeface="Arial" pitchFamily="34" charset="0"/>
                          <a:cs typeface="Arial" pitchFamily="34" charset="0"/>
                        </a:rPr>
                        <a:t>Nr.Maturanteve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-457200" y="1981200"/>
          <a:ext cx="9144000" cy="4144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7244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rastin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mësipërm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kemi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maturantë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Artitektura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: 	10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maturantë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x 3.6° =36°</a:t>
            </a:r>
          </a:p>
          <a:p>
            <a:pPr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Mjekësi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	30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maturante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x 3.6°=108°</a:t>
            </a:r>
          </a:p>
          <a:p>
            <a:pPr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Juridik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	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    25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maturant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x 3.6°=90°</a:t>
            </a:r>
          </a:p>
          <a:p>
            <a:pPr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Ekonomik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	20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maturant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x 3.6°=72°</a:t>
            </a:r>
          </a:p>
          <a:p>
            <a:pPr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Informatik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	15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maturant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x 3.6°=54°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457200"/>
          <a:ext cx="40386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" y="1295400"/>
          <a:ext cx="4876800" cy="1219200"/>
        </p:xfrm>
        <a:graphic>
          <a:graphicData uri="http://schemas.openxmlformats.org/presentationml/2006/ole">
            <p:oleObj spid="_x0000_s3074" name="Document" r:id="rId4" imgW="5940848" imgH="467229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err="1"/>
              <a:t>Modë</a:t>
            </a:r>
            <a:r>
              <a:rPr lang="en-US" b="1" u="sng" dirty="0"/>
              <a:t>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dirty="0" err="1"/>
              <a:t>vlera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ka </a:t>
            </a:r>
            <a:r>
              <a:rPr lang="en-US" dirty="0" err="1"/>
              <a:t>efektivin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madhë</a:t>
            </a:r>
            <a:r>
              <a:rPr lang="en-US" dirty="0"/>
              <a:t> 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rastin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tipari</a:t>
            </a:r>
            <a:r>
              <a:rPr lang="en-US" dirty="0"/>
              <a:t>  </a:t>
            </a:r>
            <a:r>
              <a:rPr lang="en-US" dirty="0" err="1"/>
              <a:t>diskret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 </a:t>
            </a:r>
            <a:r>
              <a:rPr lang="en-US" dirty="0" err="1"/>
              <a:t>klasa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ka </a:t>
            </a:r>
            <a:r>
              <a:rPr lang="en-US" dirty="0" err="1"/>
              <a:t>efektivin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madh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rastin</a:t>
            </a:r>
            <a:r>
              <a:rPr lang="en-US" dirty="0"/>
              <a:t> e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tipari</a:t>
            </a:r>
            <a:r>
              <a:rPr lang="en-US" dirty="0"/>
              <a:t>  </a:t>
            </a:r>
            <a:r>
              <a:rPr lang="en-US" dirty="0" err="1"/>
              <a:t>sasior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vazhdueshëm</a:t>
            </a:r>
            <a:r>
              <a:rPr lang="en-US" dirty="0"/>
              <a:t>. </a:t>
            </a:r>
            <a:r>
              <a:rPr lang="en-US" dirty="0" err="1"/>
              <a:t>Moda</a:t>
            </a:r>
            <a:r>
              <a:rPr lang="en-US" dirty="0"/>
              <a:t> </a:t>
            </a:r>
            <a:r>
              <a:rPr lang="en-US" dirty="0" err="1"/>
              <a:t>shënohet</a:t>
            </a:r>
            <a:r>
              <a:rPr lang="en-US" dirty="0"/>
              <a:t> me  </a:t>
            </a:r>
            <a:r>
              <a:rPr lang="en-US" b="1" dirty="0"/>
              <a:t>Mo.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err="1"/>
              <a:t>Shembull</a:t>
            </a:r>
            <a:r>
              <a:rPr lang="en-US" i="1" dirty="0"/>
              <a:t>.</a:t>
            </a:r>
            <a:endParaRPr lang="en-US" dirty="0"/>
          </a:p>
          <a:p>
            <a:pPr>
              <a:buNone/>
            </a:pPr>
            <a:r>
              <a:rPr lang="en-US" i="1" dirty="0" err="1"/>
              <a:t>Notat</a:t>
            </a:r>
            <a:r>
              <a:rPr lang="en-US" i="1" dirty="0"/>
              <a:t> e </a:t>
            </a:r>
            <a:r>
              <a:rPr lang="en-US" i="1" dirty="0" err="1"/>
              <a:t>Aronit</a:t>
            </a:r>
            <a:r>
              <a:rPr lang="en-US" i="1" dirty="0"/>
              <a:t> </a:t>
            </a:r>
            <a:r>
              <a:rPr lang="en-US" i="1" dirty="0" err="1"/>
              <a:t>për</a:t>
            </a:r>
            <a:r>
              <a:rPr lang="en-US" i="1" dirty="0"/>
              <a:t> </a:t>
            </a:r>
            <a:r>
              <a:rPr lang="en-US" i="1" dirty="0" err="1"/>
              <a:t>lëndën</a:t>
            </a:r>
            <a:r>
              <a:rPr lang="en-US" i="1" dirty="0"/>
              <a:t>  e </a:t>
            </a:r>
            <a:r>
              <a:rPr lang="en-US" i="1" dirty="0" err="1"/>
              <a:t>matematikës</a:t>
            </a:r>
            <a:r>
              <a:rPr lang="en-US" i="1" dirty="0"/>
              <a:t> </a:t>
            </a:r>
            <a:r>
              <a:rPr lang="en-US" i="1" dirty="0" err="1"/>
              <a:t>në</a:t>
            </a:r>
            <a:r>
              <a:rPr lang="en-US" i="1" dirty="0"/>
              <a:t> </a:t>
            </a:r>
            <a:r>
              <a:rPr lang="en-US" i="1" dirty="0" err="1"/>
              <a:t>vitin</a:t>
            </a:r>
            <a:r>
              <a:rPr lang="en-US" i="1" dirty="0"/>
              <a:t> </a:t>
            </a:r>
            <a:r>
              <a:rPr lang="en-US" i="1" dirty="0" err="1"/>
              <a:t>shkollor</a:t>
            </a:r>
            <a:r>
              <a:rPr lang="en-US" i="1" dirty="0"/>
              <a:t> janë:7,6,8,7,7,9,7,8,7,6,8,7,7</a:t>
            </a:r>
            <a:endParaRPr lang="en-US" dirty="0"/>
          </a:p>
          <a:p>
            <a:pPr>
              <a:buNone/>
            </a:pPr>
            <a:r>
              <a:rPr lang="en-US" i="1" dirty="0" err="1"/>
              <a:t>Meqë</a:t>
            </a:r>
            <a:r>
              <a:rPr lang="en-US" i="1" dirty="0"/>
              <a:t> nota 7 ka </a:t>
            </a:r>
            <a:r>
              <a:rPr lang="en-US" i="1" dirty="0" err="1"/>
              <a:t>efektivin</a:t>
            </a:r>
            <a:r>
              <a:rPr lang="en-US" i="1" dirty="0"/>
              <a:t> </a:t>
            </a:r>
            <a:r>
              <a:rPr lang="en-US" i="1" dirty="0" err="1"/>
              <a:t>më</a:t>
            </a:r>
            <a:r>
              <a:rPr lang="en-US" i="1" dirty="0"/>
              <a:t> </a:t>
            </a:r>
            <a:r>
              <a:rPr lang="en-US" i="1" dirty="0" err="1"/>
              <a:t>të</a:t>
            </a:r>
            <a:r>
              <a:rPr lang="en-US" i="1" dirty="0"/>
              <a:t> </a:t>
            </a:r>
            <a:r>
              <a:rPr lang="en-US" i="1" dirty="0" err="1"/>
              <a:t>madhë</a:t>
            </a:r>
            <a:r>
              <a:rPr lang="en-US" i="1" dirty="0"/>
              <a:t> </a:t>
            </a:r>
            <a:r>
              <a:rPr lang="en-US" i="1" dirty="0" err="1"/>
              <a:t>atëhere</a:t>
            </a:r>
            <a:r>
              <a:rPr lang="en-US" i="1" dirty="0"/>
              <a:t> Mo=7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Moda</a:t>
            </a:r>
            <a:r>
              <a:rPr lang="en-US" dirty="0" smtClean="0"/>
              <a:t>…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Mesore</a:t>
            </a:r>
            <a:r>
              <a:rPr lang="en-US" b="1" dirty="0"/>
              <a:t> </a:t>
            </a:r>
            <a:r>
              <a:rPr lang="en-US" dirty="0" err="1"/>
              <a:t>quhet</a:t>
            </a:r>
            <a:r>
              <a:rPr lang="en-US" dirty="0"/>
              <a:t> </a:t>
            </a:r>
            <a:r>
              <a:rPr lang="en-US" dirty="0" err="1"/>
              <a:t>vlera</a:t>
            </a:r>
            <a:r>
              <a:rPr lang="en-US" dirty="0"/>
              <a:t>  e </a:t>
            </a:r>
            <a:r>
              <a:rPr lang="en-US" dirty="0" err="1"/>
              <a:t>mesit</a:t>
            </a:r>
            <a:r>
              <a:rPr lang="en-US" dirty="0"/>
              <a:t> e </a:t>
            </a:r>
            <a:r>
              <a:rPr lang="en-US" dirty="0" err="1"/>
              <a:t>tiparit</a:t>
            </a:r>
            <a:r>
              <a:rPr lang="en-US" dirty="0"/>
              <a:t> </a:t>
            </a:r>
            <a:r>
              <a:rPr lang="en-US" dirty="0" err="1"/>
              <a:t>sasior,kur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 </a:t>
            </a:r>
            <a:r>
              <a:rPr lang="en-US" dirty="0" err="1"/>
              <a:t>radhitur</a:t>
            </a:r>
            <a:r>
              <a:rPr lang="en-US" dirty="0"/>
              <a:t> 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vogla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e </a:t>
            </a:r>
            <a:r>
              <a:rPr lang="en-US" dirty="0" err="1"/>
              <a:t>madhja.Mesatarja</a:t>
            </a:r>
            <a:r>
              <a:rPr lang="en-US" dirty="0"/>
              <a:t> </a:t>
            </a:r>
            <a:r>
              <a:rPr lang="en-US" dirty="0" err="1"/>
              <a:t>shënohet</a:t>
            </a:r>
            <a:r>
              <a:rPr lang="en-US" dirty="0"/>
              <a:t> me </a:t>
            </a:r>
            <a:r>
              <a:rPr lang="en-US" b="1" dirty="0" err="1"/>
              <a:t>Me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Shembull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I </a:t>
            </a:r>
            <a:r>
              <a:rPr lang="en-US" dirty="0" err="1"/>
              <a:t>rradhisim</a:t>
            </a:r>
            <a:r>
              <a:rPr lang="en-US" dirty="0"/>
              <a:t> </a:t>
            </a:r>
            <a:r>
              <a:rPr lang="en-US" dirty="0" err="1"/>
              <a:t>notat</a:t>
            </a:r>
            <a:r>
              <a:rPr lang="en-US" dirty="0"/>
              <a:t> e </a:t>
            </a:r>
            <a:r>
              <a:rPr lang="en-US" dirty="0" err="1"/>
              <a:t>Agronit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mëposhtë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6,6,7,7,7,7</a:t>
            </a:r>
            <a:r>
              <a:rPr lang="en-US" dirty="0" smtClean="0">
                <a:solidFill>
                  <a:srgbClr val="00B0F0"/>
                </a:solidFill>
              </a:rPr>
              <a:t>,7,</a:t>
            </a:r>
            <a:r>
              <a:rPr lang="en-US" dirty="0" smtClean="0">
                <a:solidFill>
                  <a:srgbClr val="00B050"/>
                </a:solidFill>
              </a:rPr>
              <a:t>7,7,8,8,8,9</a:t>
            </a:r>
            <a:r>
              <a:rPr lang="en-US" dirty="0"/>
              <a:t>. </a:t>
            </a:r>
            <a:r>
              <a:rPr lang="en-US" dirty="0" err="1"/>
              <a:t>Mesorja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7,e </a:t>
            </a:r>
            <a:r>
              <a:rPr lang="en-US" dirty="0" err="1"/>
              <a:t>cila</a:t>
            </a:r>
            <a:r>
              <a:rPr lang="en-US" dirty="0"/>
              <a:t> e </a:t>
            </a:r>
            <a:r>
              <a:rPr lang="en-US" dirty="0" err="1"/>
              <a:t>ndan</a:t>
            </a:r>
            <a:r>
              <a:rPr lang="en-US" dirty="0"/>
              <a:t> </a:t>
            </a:r>
            <a:r>
              <a:rPr lang="en-US" dirty="0" err="1"/>
              <a:t>vargun</a:t>
            </a:r>
            <a:r>
              <a:rPr lang="en-US" dirty="0"/>
              <a:t> e </a:t>
            </a:r>
            <a:r>
              <a:rPr lang="en-US" dirty="0" err="1"/>
              <a:t>notave,duke</a:t>
            </a:r>
            <a:r>
              <a:rPr lang="en-US" dirty="0"/>
              <a:t> </a:t>
            </a:r>
            <a:r>
              <a:rPr lang="en-US" dirty="0" err="1"/>
              <a:t>lënë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e </a:t>
            </a:r>
            <a:r>
              <a:rPr lang="en-US" dirty="0" err="1"/>
              <a:t>majta</a:t>
            </a:r>
            <a:r>
              <a:rPr lang="en-US" dirty="0"/>
              <a:t> </a:t>
            </a:r>
            <a:r>
              <a:rPr lang="en-US" dirty="0" err="1"/>
              <a:t>ashtu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e </a:t>
            </a:r>
            <a:r>
              <a:rPr lang="en-US" dirty="0" err="1"/>
              <a:t>djathta</a:t>
            </a:r>
            <a:r>
              <a:rPr lang="en-US" dirty="0"/>
              <a:t> 6 nota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Mesorja</a:t>
            </a:r>
            <a:r>
              <a:rPr lang="en-US" b="1" dirty="0" smtClean="0"/>
              <a:t>…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38800"/>
          </a:xfrm>
        </p:spPr>
        <p:txBody>
          <a:bodyPr/>
          <a:lstStyle/>
          <a:p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vargu</a:t>
            </a:r>
            <a:r>
              <a:rPr lang="en-US" dirty="0"/>
              <a:t> I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ka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numër</a:t>
            </a:r>
            <a:r>
              <a:rPr lang="en-US" dirty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vlerash,mesorja</a:t>
            </a:r>
            <a:r>
              <a:rPr lang="en-US" dirty="0"/>
              <a:t> </a:t>
            </a:r>
            <a:r>
              <a:rPr lang="en-US" dirty="0" err="1"/>
              <a:t>njihet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 </a:t>
            </a:r>
            <a:r>
              <a:rPr lang="en-US" dirty="0" err="1"/>
              <a:t>gjysëmshuma</a:t>
            </a:r>
            <a:r>
              <a:rPr lang="en-US" dirty="0"/>
              <a:t> e </a:t>
            </a:r>
            <a:r>
              <a:rPr lang="en-US" dirty="0" err="1"/>
              <a:t>dy</a:t>
            </a:r>
            <a:r>
              <a:rPr lang="en-US" dirty="0"/>
              <a:t> </a:t>
            </a:r>
            <a:r>
              <a:rPr lang="en-US" dirty="0" err="1"/>
              <a:t>termave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mesit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Psh</a:t>
            </a:r>
            <a:r>
              <a:rPr lang="en-US" dirty="0"/>
              <a:t>  </a:t>
            </a:r>
            <a:r>
              <a:rPr lang="en-US" dirty="0" err="1"/>
              <a:t>jepet</a:t>
            </a:r>
            <a:r>
              <a:rPr lang="en-US" dirty="0"/>
              <a:t> </a:t>
            </a:r>
            <a:r>
              <a:rPr lang="en-US" dirty="0" err="1"/>
              <a:t>vargu</a:t>
            </a:r>
            <a:r>
              <a:rPr lang="en-US" dirty="0"/>
              <a:t>: 13,16,11,15,16,12,11,13,17,15 </a:t>
            </a:r>
            <a:r>
              <a:rPr lang="en-US" dirty="0" err="1"/>
              <a:t>pasi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I </a:t>
            </a:r>
            <a:r>
              <a:rPr lang="en-US" dirty="0" err="1"/>
              <a:t>radhisim</a:t>
            </a:r>
            <a:r>
              <a:rPr lang="en-US" dirty="0"/>
              <a:t> </a:t>
            </a:r>
            <a:r>
              <a:rPr lang="en-US" dirty="0" err="1"/>
              <a:t>ato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rradhes</a:t>
            </a:r>
            <a:r>
              <a:rPr lang="en-US" dirty="0"/>
              <a:t> </a:t>
            </a:r>
            <a:r>
              <a:rPr lang="en-US" dirty="0" err="1" smtClean="0"/>
              <a:t>kemi</a:t>
            </a:r>
            <a:endParaRPr lang="en-US" dirty="0" smtClean="0"/>
          </a:p>
          <a:p>
            <a:pPr>
              <a:buNone/>
            </a:pPr>
            <a:r>
              <a:rPr lang="en-US" dirty="0">
                <a:solidFill>
                  <a:srgbClr val="92D050"/>
                </a:solidFill>
              </a:rPr>
              <a:t>11,11,12,13</a:t>
            </a:r>
            <a:r>
              <a:rPr lang="en-US" dirty="0"/>
              <a:t>,</a:t>
            </a:r>
            <a:r>
              <a:rPr lang="en-US" dirty="0">
                <a:solidFill>
                  <a:srgbClr val="00B0F0"/>
                </a:solidFill>
              </a:rPr>
              <a:t>13,15</a:t>
            </a:r>
            <a:r>
              <a:rPr lang="en-US" dirty="0">
                <a:solidFill>
                  <a:srgbClr val="92D050"/>
                </a:solidFill>
              </a:rPr>
              <a:t>,15,16,16,17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atëherë</a:t>
            </a:r>
            <a:r>
              <a:rPr lang="en-US" dirty="0"/>
              <a:t> </a:t>
            </a:r>
            <a:r>
              <a:rPr lang="en-US" dirty="0" err="1"/>
              <a:t>mesorja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114800"/>
            <a:ext cx="24384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Mesatare</a:t>
            </a:r>
            <a:r>
              <a:rPr lang="en-US" dirty="0" smtClean="0"/>
              <a:t> 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dirty="0" err="1" smtClean="0"/>
              <a:t>shuma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vlerave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marrin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individët</a:t>
            </a:r>
            <a:r>
              <a:rPr lang="en-US" dirty="0" smtClean="0"/>
              <a:t> e </a:t>
            </a:r>
            <a:r>
              <a:rPr lang="en-US" dirty="0" err="1" smtClean="0"/>
              <a:t>popullimit</a:t>
            </a:r>
            <a:r>
              <a:rPr lang="en-US" dirty="0" smtClean="0"/>
              <a:t> </a:t>
            </a:r>
            <a:r>
              <a:rPr lang="en-US" dirty="0" err="1" smtClean="0"/>
              <a:t>pjestuar</a:t>
            </a:r>
            <a:r>
              <a:rPr lang="en-US" dirty="0" smtClean="0"/>
              <a:t> me </a:t>
            </a:r>
            <a:r>
              <a:rPr lang="en-US" dirty="0" err="1" smtClean="0"/>
              <a:t>numrin</a:t>
            </a:r>
            <a:r>
              <a:rPr lang="en-US" dirty="0" smtClean="0"/>
              <a:t> e </a:t>
            </a:r>
            <a:r>
              <a:rPr lang="en-US" dirty="0" err="1" smtClean="0"/>
              <a:t>individëve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popullimit</a:t>
            </a:r>
            <a:r>
              <a:rPr lang="en-US" dirty="0" smtClean="0"/>
              <a:t>  </a:t>
            </a:r>
            <a:r>
              <a:rPr lang="en-US" dirty="0" err="1" smtClean="0"/>
              <a:t>dhe</a:t>
            </a:r>
            <a:r>
              <a:rPr lang="en-US" dirty="0" smtClean="0"/>
              <a:t> e </a:t>
            </a:r>
            <a:r>
              <a:rPr lang="en-US" dirty="0" err="1" smtClean="0"/>
              <a:t>shënojm</a:t>
            </a:r>
            <a:r>
              <a:rPr lang="en-US" dirty="0" smtClean="0"/>
              <a:t> </a:t>
            </a:r>
            <a:r>
              <a:rPr lang="en-US" b="1" dirty="0" smtClean="0"/>
              <a:t>M.</a:t>
            </a:r>
          </a:p>
          <a:p>
            <a:pPr>
              <a:buNone/>
            </a:pPr>
            <a:r>
              <a:rPr lang="en-US" dirty="0" err="1" smtClean="0"/>
              <a:t>Nese</a:t>
            </a:r>
            <a:r>
              <a:rPr lang="en-US" dirty="0" smtClean="0"/>
              <a:t> x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vlerat</a:t>
            </a:r>
            <a:r>
              <a:rPr lang="en-US" dirty="0" smtClean="0"/>
              <a:t> e </a:t>
            </a:r>
            <a:r>
              <a:rPr lang="en-US" dirty="0" err="1" smtClean="0"/>
              <a:t>tiparit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studiohet</a:t>
            </a:r>
            <a:r>
              <a:rPr lang="en-US" dirty="0" smtClean="0"/>
              <a:t> 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individët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N </a:t>
            </a:r>
            <a:r>
              <a:rPr lang="en-US" dirty="0" err="1" smtClean="0"/>
              <a:t>eshtë</a:t>
            </a:r>
            <a:r>
              <a:rPr lang="en-US" dirty="0" smtClean="0"/>
              <a:t> nr I </a:t>
            </a:r>
            <a:r>
              <a:rPr lang="en-US" dirty="0" err="1" smtClean="0"/>
              <a:t>individëve</a:t>
            </a:r>
            <a:r>
              <a:rPr lang="en-US" dirty="0" smtClean="0"/>
              <a:t> ne </a:t>
            </a:r>
            <a:r>
              <a:rPr lang="en-US" dirty="0" err="1" smtClean="0"/>
              <a:t>popullim</a:t>
            </a:r>
            <a:r>
              <a:rPr lang="en-US" dirty="0" smtClean="0"/>
              <a:t> </a:t>
            </a:r>
            <a:r>
              <a:rPr lang="en-US" dirty="0" err="1" smtClean="0"/>
              <a:t>atehere</a:t>
            </a:r>
            <a:r>
              <a:rPr lang="en-US" dirty="0" smtClean="0"/>
              <a:t> </a:t>
            </a:r>
            <a:r>
              <a:rPr lang="en-US" dirty="0" err="1" smtClean="0"/>
              <a:t>mesatarja</a:t>
            </a:r>
            <a:r>
              <a:rPr lang="en-US" dirty="0" smtClean="0"/>
              <a:t>  </a:t>
            </a:r>
            <a:r>
              <a:rPr lang="en-US" dirty="0" err="1" smtClean="0"/>
              <a:t>është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Mesatarja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705600" y="4038600"/>
          <a:ext cx="7162799" cy="914400"/>
        </p:xfrm>
        <a:graphic>
          <a:graphicData uri="http://schemas.openxmlformats.org/presentationml/2006/ole">
            <p:oleObj spid="_x0000_s1027" name="Document" r:id="rId3" imgW="5940848" imgH="383589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Shembulli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notave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Agronit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Notat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lëndën</a:t>
            </a:r>
            <a:r>
              <a:rPr lang="en-US" dirty="0" smtClean="0"/>
              <a:t> e </a:t>
            </a:r>
            <a:r>
              <a:rPr lang="en-US" dirty="0" err="1" smtClean="0"/>
              <a:t>matematikës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me </a:t>
            </a:r>
            <a:r>
              <a:rPr lang="en-US" dirty="0" err="1" smtClean="0"/>
              <a:t>poshtë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6,6,7,7,7,7,7,7,7,8,8,8,9.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62000" y="3048000"/>
          <a:ext cx="7010400" cy="2108201"/>
        </p:xfrm>
        <a:graphic>
          <a:graphicData uri="http://schemas.openxmlformats.org/presentationml/2006/ole">
            <p:oleObj spid="_x0000_s2050" name="Document" r:id="rId3" imgW="5940848" imgH="559882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335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Concourse</vt:lpstr>
      <vt:lpstr>Document1!OLE_LINK3</vt:lpstr>
      <vt:lpstr>Document1!OLE_LINK1</vt:lpstr>
      <vt:lpstr>Document1!OLE_LINK2</vt:lpstr>
      <vt:lpstr>Tema:Statistikë  -Paraqitja e të dhënave në diagram. -Moda,Mesorja dhe Mesatarja.</vt:lpstr>
      <vt:lpstr>Slide 2</vt:lpstr>
      <vt:lpstr>Slide 3</vt:lpstr>
      <vt:lpstr>Slide 4</vt:lpstr>
      <vt:lpstr>Moda… </vt:lpstr>
      <vt:lpstr>Mesorja…</vt:lpstr>
      <vt:lpstr>Slide 7</vt:lpstr>
      <vt:lpstr>Mesatarja…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Tema:Paraqitja e tw dhwnave nw diagram.</dc:title>
  <dc:creator>So Kol</dc:creator>
  <cp:lastModifiedBy>So Kol</cp:lastModifiedBy>
  <cp:revision>11</cp:revision>
  <dcterms:created xsi:type="dcterms:W3CDTF">2015-02-08T16:39:18Z</dcterms:created>
  <dcterms:modified xsi:type="dcterms:W3CDTF">2015-02-16T20:03:45Z</dcterms:modified>
</cp:coreProperties>
</file>